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95810-DC8E-49C8-2B89-78CA748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9"/>
            <a:ext cx="8561747" cy="1269098"/>
          </a:xfrm>
        </p:spPr>
        <p:txBody>
          <a:bodyPr>
            <a:normAutofit/>
          </a:bodyPr>
          <a:lstStyle/>
          <a:p>
            <a:pPr algn="r"/>
            <a:r>
              <a:rPr lang="nl-NL" sz="5400" dirty="0"/>
              <a:t>Jaarverslag 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756766-80FA-F5E1-040F-8CADB3EE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2071398"/>
            <a:ext cx="8561746" cy="2437428"/>
          </a:xfrm>
        </p:spPr>
        <p:txBody>
          <a:bodyPr/>
          <a:lstStyle/>
          <a:p>
            <a:r>
              <a:rPr lang="nl-NL" dirty="0"/>
              <a:t>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B8801B-C242-C99C-155E-2559B5DF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513" y="2413795"/>
            <a:ext cx="2700762" cy="21276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42A2D3-0DBA-BEEC-21E9-3BA9DECF4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1" y="797222"/>
            <a:ext cx="4962574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6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8CF71-E96A-C5CF-6F32-F44AB4E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00346"/>
          </a:xfrm>
        </p:spPr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51D54-B9A1-643A-A695-003616A0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183363"/>
            <a:ext cx="9819104" cy="3900862"/>
          </a:xfrm>
        </p:spPr>
        <p:txBody>
          <a:bodyPr/>
          <a:lstStyle/>
          <a:p>
            <a:r>
              <a:rPr lang="en-US" dirty="0" err="1"/>
              <a:t>Adviezen</a:t>
            </a:r>
            <a:r>
              <a:rPr lang="en-US" dirty="0"/>
              <a:t> 2024</a:t>
            </a:r>
          </a:p>
          <a:p>
            <a:r>
              <a:rPr lang="en-US" dirty="0" err="1"/>
              <a:t>Knelpunten</a:t>
            </a:r>
            <a:endParaRPr lang="en-US" dirty="0"/>
          </a:p>
          <a:p>
            <a:r>
              <a:rPr lang="en-US" dirty="0" err="1"/>
              <a:t>Ontwikkelingen</a:t>
            </a:r>
            <a:endParaRPr lang="en-US" dirty="0"/>
          </a:p>
          <a:p>
            <a:r>
              <a:rPr lang="en-US" dirty="0" err="1"/>
              <a:t>Doelstelling</a:t>
            </a:r>
            <a:r>
              <a:rPr lang="en-US" dirty="0"/>
              <a:t> VAC</a:t>
            </a:r>
          </a:p>
          <a:p>
            <a:r>
              <a:rPr lang="en-US" dirty="0" err="1"/>
              <a:t>Werkwijze</a:t>
            </a:r>
            <a:r>
              <a:rPr lang="en-US" dirty="0"/>
              <a:t> VAC</a:t>
            </a:r>
          </a:p>
          <a:p>
            <a:r>
              <a:rPr lang="en-US" dirty="0" err="1"/>
              <a:t>Samenstelling</a:t>
            </a:r>
            <a:r>
              <a:rPr lang="en-US" dirty="0"/>
              <a:t> VAC 2024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6832A0-F1F5-43AA-C739-A0479A44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3A9A-F879-4274-9D4A-409AA66EAFE5}" type="slidenum">
              <a:rPr lang="nl-NL" smtClean="0"/>
              <a:t>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8BD38D-E3A0-0549-0C3A-BF7C0329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01227"/>
            <a:ext cx="5425910" cy="32555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6A4F255-50F2-2D8E-B90F-9062B991C70B}"/>
              </a:ext>
            </a:extLst>
          </p:cNvPr>
          <p:cNvSpPr txBox="1"/>
          <p:nvPr/>
        </p:nvSpPr>
        <p:spPr>
          <a:xfrm>
            <a:off x="9252058" y="5201167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Impressie Annapark</a:t>
            </a:r>
          </a:p>
        </p:txBody>
      </p:sp>
    </p:spTree>
    <p:extLst>
      <p:ext uri="{BB962C8B-B14F-4D97-AF65-F5344CB8AC3E}">
        <p14:creationId xmlns:p14="http://schemas.microsoft.com/office/powerpoint/2010/main" val="222261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4DD7A-9D85-6317-0F54-011FECFC3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7A08B-1C85-DC56-D684-8D7662D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1042942"/>
          </a:xfrm>
        </p:spPr>
        <p:txBody>
          <a:bodyPr>
            <a:normAutofit/>
          </a:bodyPr>
          <a:lstStyle/>
          <a:p>
            <a:r>
              <a:rPr lang="nl-NL" dirty="0"/>
              <a:t>Adviezen 2024</a:t>
            </a:r>
            <a:br>
              <a:rPr lang="nl-NL" dirty="0"/>
            </a:br>
            <a:r>
              <a:rPr lang="nl-NL" sz="2600" dirty="0"/>
              <a:t>6 projecten met in totaal 593 woningen.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6C3310-BFF5-CB5B-885F-91DB5A7F0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25998"/>
              </p:ext>
            </p:extLst>
          </p:nvPr>
        </p:nvGraphicFramePr>
        <p:xfrm>
          <a:off x="1535113" y="2016124"/>
          <a:ext cx="9520236" cy="369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412">
                  <a:extLst>
                    <a:ext uri="{9D8B030D-6E8A-4147-A177-3AD203B41FA5}">
                      <a16:colId xmlns:a16="http://schemas.microsoft.com/office/drawing/2014/main" val="1628350054"/>
                    </a:ext>
                  </a:extLst>
                </a:gridCol>
                <a:gridCol w="2158806">
                  <a:extLst>
                    <a:ext uri="{9D8B030D-6E8A-4147-A177-3AD203B41FA5}">
                      <a16:colId xmlns:a16="http://schemas.microsoft.com/office/drawing/2014/main" val="2270110163"/>
                    </a:ext>
                  </a:extLst>
                </a:gridCol>
                <a:gridCol w="4188018">
                  <a:extLst>
                    <a:ext uri="{9D8B030D-6E8A-4147-A177-3AD203B41FA5}">
                      <a16:colId xmlns:a16="http://schemas.microsoft.com/office/drawing/2014/main" val="3322053855"/>
                    </a:ext>
                  </a:extLst>
                </a:gridCol>
              </a:tblGrid>
              <a:tr h="708679">
                <a:tc>
                  <a:txBody>
                    <a:bodyPr/>
                    <a:lstStyle/>
                    <a:p>
                      <a:r>
                        <a:rPr lang="nl-NL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</a:t>
                      </a:r>
                      <a:br>
                        <a:rPr lang="nl-NL" dirty="0"/>
                      </a:br>
                      <a:r>
                        <a:rPr lang="nl-NL" dirty="0"/>
                        <a:t>woningen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bijzonderheden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572"/>
                  </a:ext>
                </a:extLst>
              </a:tr>
              <a:tr h="708679">
                <a:tc>
                  <a:txBody>
                    <a:bodyPr/>
                    <a:lstStyle/>
                    <a:p>
                      <a:r>
                        <a:rPr lang="nl-NL" dirty="0"/>
                        <a:t> ‘t </a:t>
                      </a:r>
                      <a:r>
                        <a:rPr lang="nl-NL" dirty="0" err="1"/>
                        <a:t>Seghe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Waert</a:t>
                      </a:r>
                      <a:r>
                        <a:rPr lang="nl-NL" dirty="0"/>
                        <a:t> (2x advies)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44 appartementen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Transformatievoorstel en </a:t>
                      </a:r>
                    </a:p>
                    <a:p>
                      <a:r>
                        <a:rPr lang="nl-NL" dirty="0"/>
                        <a:t>Advies appartementen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874712"/>
                  </a:ext>
                </a:extLst>
              </a:tr>
              <a:tr h="410584">
                <a:tc>
                  <a:txBody>
                    <a:bodyPr/>
                    <a:lstStyle/>
                    <a:p>
                      <a:r>
                        <a:rPr lang="nl-NL" dirty="0"/>
                        <a:t>Oostergo </a:t>
                      </a:r>
                      <a:r>
                        <a:rPr lang="nl-NL" dirty="0" err="1"/>
                        <a:t>Meerzicht</a:t>
                      </a:r>
                      <a:r>
                        <a:rPr lang="nl-NL" dirty="0"/>
                        <a:t> </a:t>
                      </a:r>
                      <a:br>
                        <a:rPr lang="nl-NL" dirty="0"/>
                      </a:br>
                      <a:r>
                        <a:rPr lang="nl-NL" dirty="0"/>
                        <a:t>(2x advies)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 appartementen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Inclusief installaties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8202"/>
                  </a:ext>
                </a:extLst>
              </a:tr>
              <a:tr h="410584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Stationsstraat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 woningen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75683"/>
                  </a:ext>
                </a:extLst>
              </a:tr>
              <a:tr h="410584">
                <a:tc>
                  <a:txBody>
                    <a:bodyPr/>
                    <a:lstStyle/>
                    <a:p>
                      <a:r>
                        <a:rPr lang="nl-NL" dirty="0"/>
                        <a:t>Annapark (</a:t>
                      </a:r>
                      <a:r>
                        <a:rPr lang="nl-NL" dirty="0" err="1"/>
                        <a:t>vh</a:t>
                      </a:r>
                      <a:r>
                        <a:rPr lang="nl-NL" dirty="0"/>
                        <a:t> Eleanor)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354 appartementen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 definitief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16241"/>
                  </a:ext>
                </a:extLst>
              </a:tr>
              <a:tr h="410584">
                <a:tc>
                  <a:txBody>
                    <a:bodyPr/>
                    <a:lstStyle/>
                    <a:p>
                      <a:r>
                        <a:rPr lang="nl-NL" dirty="0"/>
                        <a:t>Roggeakker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123 appartementen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718931"/>
                  </a:ext>
                </a:extLst>
              </a:tr>
              <a:tr h="410584">
                <a:tc>
                  <a:txBody>
                    <a:bodyPr/>
                    <a:lstStyle/>
                    <a:p>
                      <a:r>
                        <a:rPr lang="nl-NL" dirty="0"/>
                        <a:t>Happy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44 appartementen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3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67989-A087-B37E-E04F-9AABBD6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00346"/>
          </a:xfrm>
        </p:spPr>
        <p:txBody>
          <a:bodyPr/>
          <a:lstStyle/>
          <a:p>
            <a:r>
              <a:rPr lang="nl-NL" dirty="0"/>
              <a:t>Knelpunten Toegankelijkheid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7FF027-C59E-F949-7DB1-B95FAF6A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8"/>
          </a:xfrm>
        </p:spPr>
        <p:txBody>
          <a:bodyPr/>
          <a:lstStyle/>
          <a:p>
            <a:pPr lvl="1"/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voldoen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eisen</a:t>
            </a:r>
            <a:r>
              <a:rPr lang="en-US" sz="2400" dirty="0"/>
              <a:t> </a:t>
            </a:r>
            <a:r>
              <a:rPr lang="en-US" sz="2400" dirty="0" err="1"/>
              <a:t>geboden</a:t>
            </a:r>
            <a:r>
              <a:rPr lang="en-US" sz="2400" dirty="0"/>
              <a:t> </a:t>
            </a:r>
            <a:r>
              <a:rPr lang="en-US" sz="2400" dirty="0" err="1"/>
              <a:t>toegang</a:t>
            </a:r>
            <a:endParaRPr lang="en-US" sz="2400" dirty="0"/>
          </a:p>
          <a:p>
            <a:pPr lvl="1"/>
            <a:r>
              <a:rPr lang="en-US" sz="2400" dirty="0" err="1"/>
              <a:t>Gemeenschappelijke</a:t>
            </a:r>
            <a:r>
              <a:rPr lang="en-US" sz="2400" dirty="0"/>
              <a:t> </a:t>
            </a:r>
            <a:r>
              <a:rPr lang="en-US" sz="2400" dirty="0" err="1"/>
              <a:t>gangen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krap</a:t>
            </a:r>
            <a:r>
              <a:rPr lang="en-US" sz="2400" dirty="0"/>
              <a:t>; </a:t>
            </a:r>
            <a:r>
              <a:rPr lang="en-US" sz="2400" dirty="0" err="1"/>
              <a:t>probleem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rolstoel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/of </a:t>
            </a:r>
            <a:r>
              <a:rPr lang="en-US" sz="2400" dirty="0" err="1"/>
              <a:t>brancard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Entrée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krap</a:t>
            </a:r>
            <a:r>
              <a:rPr lang="en-US" sz="2400" dirty="0"/>
              <a:t> – </a:t>
            </a:r>
            <a:r>
              <a:rPr lang="en-US" sz="2400" dirty="0" err="1"/>
              <a:t>onvoldoende</a:t>
            </a:r>
            <a:r>
              <a:rPr lang="en-US" sz="2400" dirty="0"/>
              <a:t> </a:t>
            </a:r>
            <a:r>
              <a:rPr lang="en-US" sz="2400" dirty="0" err="1"/>
              <a:t>ruimte</a:t>
            </a:r>
            <a:r>
              <a:rPr lang="en-US" sz="2400" dirty="0"/>
              <a:t> </a:t>
            </a:r>
            <a:r>
              <a:rPr lang="en-US" sz="2400" dirty="0" err="1"/>
              <a:t>naast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achter de </a:t>
            </a:r>
            <a:r>
              <a:rPr lang="en-US" sz="2400" dirty="0" err="1"/>
              <a:t>deur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Bij entrée, </a:t>
            </a:r>
            <a:r>
              <a:rPr lang="en-US" sz="2400" dirty="0" err="1"/>
              <a:t>badkamer</a:t>
            </a:r>
            <a:r>
              <a:rPr lang="en-US" sz="2400" dirty="0"/>
              <a:t>, toilet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weinig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</a:t>
            </a:r>
            <a:r>
              <a:rPr lang="en-US" sz="2400" dirty="0" err="1"/>
              <a:t>gehouden</a:t>
            </a:r>
            <a:r>
              <a:rPr lang="en-US" sz="2400" dirty="0"/>
              <a:t> met </a:t>
            </a:r>
            <a:r>
              <a:rPr lang="en-US" sz="2400" dirty="0" err="1"/>
              <a:t>rolstoelgebruikers</a:t>
            </a:r>
            <a:endParaRPr lang="en-US" sz="2400" dirty="0"/>
          </a:p>
          <a:p>
            <a:pPr lvl="1"/>
            <a:r>
              <a:rPr lang="en-US" sz="2400" dirty="0" err="1"/>
              <a:t>Ontbreken</a:t>
            </a:r>
            <a:r>
              <a:rPr lang="en-US" sz="2400" dirty="0"/>
              <a:t> </a:t>
            </a:r>
            <a:r>
              <a:rPr lang="en-US" sz="2400" dirty="0" err="1"/>
              <a:t>invalidenparkeerplaatsen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apartementsgebouwen</a:t>
            </a:r>
            <a:endParaRPr lang="en-US" sz="2400" dirty="0"/>
          </a:p>
          <a:p>
            <a:pPr lvl="1"/>
            <a:r>
              <a:rPr lang="en-US" sz="2400" dirty="0" err="1"/>
              <a:t>Ontbreken</a:t>
            </a:r>
            <a:r>
              <a:rPr lang="en-US" sz="2400" dirty="0"/>
              <a:t> </a:t>
            </a:r>
            <a:r>
              <a:rPr lang="en-US" sz="2400" dirty="0" err="1"/>
              <a:t>ruimte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opstellen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parkeren</a:t>
            </a:r>
            <a:r>
              <a:rPr lang="en-US" sz="2400" dirty="0"/>
              <a:t> </a:t>
            </a:r>
            <a:r>
              <a:rPr lang="en-US" sz="2400" dirty="0" err="1"/>
              <a:t>scootmobielen</a:t>
            </a:r>
            <a:r>
              <a:rPr lang="en-US" sz="24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3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96A4-2DF7-A13A-714A-5247CC1D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837669"/>
          </a:xfrm>
        </p:spPr>
        <p:txBody>
          <a:bodyPr/>
          <a:lstStyle/>
          <a:p>
            <a:r>
              <a:rPr lang="nl-NL" dirty="0"/>
              <a:t>Knelpunten Functionaliteit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11ADB-B8D4-F3A3-765C-229D159A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791478"/>
            <a:ext cx="9867312" cy="408680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Installatieruimtes zijn krap en onlogisch ingedeeld, waardoor onderhoud lastig is.</a:t>
            </a:r>
            <a:br>
              <a:rPr lang="nl-NL" dirty="0"/>
            </a:br>
            <a:r>
              <a:rPr lang="nl-NL" dirty="0"/>
              <a:t>Wasmachine en Wasdroger zijn vaak slecht bereikbaar, zeker voor rolstoelers.</a:t>
            </a:r>
            <a:br>
              <a:rPr lang="nl-NL" dirty="0"/>
            </a:br>
            <a:r>
              <a:rPr lang="nl-NL" dirty="0"/>
              <a:t>Vaak worden technische ruimtes ook gezien als bergruimte.</a:t>
            </a:r>
          </a:p>
          <a:p>
            <a:r>
              <a:rPr lang="nl-NL" dirty="0"/>
              <a:t>Aparte bergruimte in woningen is minimaal.</a:t>
            </a:r>
          </a:p>
          <a:p>
            <a:r>
              <a:rPr lang="nl-NL" dirty="0"/>
              <a:t>Aparte bergingen buiten de woning komen minder vaak voor. Het veilig stallen van de fiets staat daarmee onder druk. Dit heeft effect op autobezit en OV.</a:t>
            </a:r>
          </a:p>
          <a:p>
            <a:r>
              <a:rPr lang="nl-NL" dirty="0"/>
              <a:t>De parkeervoorzieningen voor bewoners en bezoekers zijn beperkt, wat tot problemen en onveilige situaties kan leiden. </a:t>
            </a:r>
          </a:p>
          <a:p>
            <a:r>
              <a:rPr lang="nl-NL" dirty="0"/>
              <a:t>Afzuiging badkamer, indeling badkamer, vrije ruimte naast het kooktoestel, vrije ruimte naast de voordeur worden onvoldoende toegepast. </a:t>
            </a:r>
          </a:p>
        </p:txBody>
      </p:sp>
    </p:spTree>
    <p:extLst>
      <p:ext uri="{BB962C8B-B14F-4D97-AF65-F5344CB8AC3E}">
        <p14:creationId xmlns:p14="http://schemas.microsoft.com/office/powerpoint/2010/main" val="143579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4EA51-0012-8AAB-269E-62828129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763024"/>
          </a:xfrm>
        </p:spPr>
        <p:txBody>
          <a:bodyPr/>
          <a:lstStyle/>
          <a:p>
            <a:r>
              <a:rPr lang="nl-NL" dirty="0"/>
              <a:t>Doelstellingen VAC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E2CAB-6791-EBE1-1D0C-A5966F90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Behartigen</a:t>
            </a:r>
            <a:r>
              <a:rPr lang="en-US" dirty="0"/>
              <a:t> van </a:t>
            </a:r>
            <a:r>
              <a:rPr lang="en-US" dirty="0" err="1"/>
              <a:t>woonconsumenten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gebruiker</a:t>
            </a:r>
            <a:endParaRPr lang="en-US" dirty="0"/>
          </a:p>
          <a:p>
            <a:r>
              <a:rPr lang="en-US" dirty="0" err="1"/>
              <a:t>Bevorderen</a:t>
            </a:r>
            <a:r>
              <a:rPr lang="en-US" dirty="0"/>
              <a:t> van </a:t>
            </a:r>
            <a:r>
              <a:rPr lang="en-US" dirty="0" err="1"/>
              <a:t>woonkwaliteit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leefbaarheid</a:t>
            </a:r>
            <a:endParaRPr lang="en-US" dirty="0"/>
          </a:p>
          <a:p>
            <a:r>
              <a:rPr lang="en-US" dirty="0" err="1"/>
              <a:t>Gesprekspartner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overleggen</a:t>
            </a:r>
            <a:r>
              <a:rPr lang="en-US" dirty="0"/>
              <a:t> met:</a:t>
            </a:r>
          </a:p>
          <a:p>
            <a:pPr lvl="1"/>
            <a:r>
              <a:rPr lang="en-US" dirty="0" err="1"/>
              <a:t>Gemeente</a:t>
            </a:r>
            <a:r>
              <a:rPr lang="en-US" dirty="0"/>
              <a:t> – </a:t>
            </a:r>
            <a:r>
              <a:rPr lang="en-US" dirty="0" err="1"/>
              <a:t>Commissie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overleggen</a:t>
            </a:r>
            <a:endParaRPr lang="en-US" dirty="0"/>
          </a:p>
          <a:p>
            <a:pPr lvl="1"/>
            <a:r>
              <a:rPr lang="en-US" dirty="0" err="1"/>
              <a:t>Corporaties</a:t>
            </a:r>
            <a:endParaRPr lang="en-US" dirty="0"/>
          </a:p>
          <a:p>
            <a:pPr lvl="1"/>
            <a:r>
              <a:rPr lang="en-US" dirty="0" err="1"/>
              <a:t>Ontwerpers</a:t>
            </a:r>
            <a:r>
              <a:rPr lang="en-US" dirty="0"/>
              <a:t>, </a:t>
            </a:r>
            <a:r>
              <a:rPr lang="en-US" dirty="0" err="1"/>
              <a:t>opdrachtgevers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uitvoerders</a:t>
            </a:r>
            <a:endParaRPr lang="en-US" dirty="0"/>
          </a:p>
          <a:p>
            <a:r>
              <a:rPr lang="en-US" dirty="0" err="1"/>
              <a:t>Deelnemen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(</a:t>
            </a:r>
            <a:r>
              <a:rPr lang="en-US" dirty="0" err="1"/>
              <a:t>bewoners</a:t>
            </a:r>
            <a:r>
              <a:rPr lang="en-US" dirty="0"/>
              <a:t>)</a:t>
            </a:r>
            <a:r>
              <a:rPr lang="en-US" dirty="0" err="1"/>
              <a:t>klankbordgroepen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73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34C4-72BC-CBF3-9362-9251E2AF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19008"/>
          </a:xfrm>
        </p:spPr>
        <p:txBody>
          <a:bodyPr/>
          <a:lstStyle/>
          <a:p>
            <a:r>
              <a:rPr lang="nl-NL" dirty="0"/>
              <a:t>Werkwijze VAC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2B7C41-6C4F-05D1-E71D-C387AC71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065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VAC </a:t>
            </a:r>
            <a:r>
              <a:rPr lang="en-US" sz="2400" dirty="0" err="1"/>
              <a:t>adviseert</a:t>
            </a:r>
            <a:r>
              <a:rPr lang="en-US" sz="2400" dirty="0"/>
              <a:t> over de </a:t>
            </a:r>
            <a:r>
              <a:rPr lang="en-US" sz="2400" dirty="0" err="1"/>
              <a:t>optimale</a:t>
            </a:r>
            <a:r>
              <a:rPr lang="en-US" sz="2400" dirty="0"/>
              <a:t> </a:t>
            </a:r>
            <a:r>
              <a:rPr lang="en-US" sz="2400" dirty="0" err="1"/>
              <a:t>gebruikskwaliteit</a:t>
            </a:r>
            <a:r>
              <a:rPr lang="en-US" sz="2400" dirty="0"/>
              <a:t> van </a:t>
            </a:r>
            <a:r>
              <a:rPr lang="en-US" sz="2400" dirty="0" err="1"/>
              <a:t>woningen</a:t>
            </a:r>
            <a:r>
              <a:rPr lang="en-US" sz="2400" dirty="0"/>
              <a:t>, </a:t>
            </a:r>
            <a:r>
              <a:rPr lang="en-US" sz="2400" dirty="0" err="1"/>
              <a:t>gebaseerd</a:t>
            </a:r>
            <a:r>
              <a:rPr lang="en-US" sz="2400" dirty="0"/>
              <a:t> op de </a:t>
            </a:r>
            <a:r>
              <a:rPr lang="en-US" sz="2400" dirty="0" err="1"/>
              <a:t>WoonKwaliteitWijzer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Bruikbaarheid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doelmatigheid</a:t>
            </a:r>
            <a:endParaRPr lang="en-US" sz="2400" dirty="0"/>
          </a:p>
          <a:p>
            <a:r>
              <a:rPr lang="en-US" sz="2400" dirty="0" err="1"/>
              <a:t>Toegankelijkheid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bereikbaarheid</a:t>
            </a:r>
            <a:endParaRPr lang="en-US" sz="2400" dirty="0"/>
          </a:p>
          <a:p>
            <a:r>
              <a:rPr lang="en-US" sz="2400" dirty="0" err="1"/>
              <a:t>Veiligheid</a:t>
            </a:r>
            <a:r>
              <a:rPr lang="en-US" sz="2400" dirty="0"/>
              <a:t> (</a:t>
            </a:r>
            <a:r>
              <a:rPr lang="en-US" sz="2400" dirty="0" err="1"/>
              <a:t>fysiek</a:t>
            </a:r>
            <a:r>
              <a:rPr lang="en-US" sz="2400" dirty="0"/>
              <a:t>, </a:t>
            </a:r>
            <a:r>
              <a:rPr lang="en-US" sz="2400" dirty="0" err="1"/>
              <a:t>sociaal</a:t>
            </a:r>
            <a:r>
              <a:rPr lang="en-US" sz="2400" dirty="0"/>
              <a:t>, </a:t>
            </a:r>
            <a:r>
              <a:rPr lang="en-US" sz="2400" dirty="0" err="1"/>
              <a:t>verkeer</a:t>
            </a:r>
            <a:r>
              <a:rPr lang="en-US" sz="2400" dirty="0"/>
              <a:t>)</a:t>
            </a:r>
          </a:p>
          <a:p>
            <a:r>
              <a:rPr lang="en-US" sz="2400" dirty="0"/>
              <a:t>Comfort, hygiene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gezondheid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Duurzaamheid</a:t>
            </a:r>
            <a:endParaRPr lang="en-US" sz="2400" dirty="0"/>
          </a:p>
          <a:p>
            <a:r>
              <a:rPr lang="en-US" sz="2400" dirty="0" err="1"/>
              <a:t>Onderhoudsvriendelijkheid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1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334C4-8555-3906-BF87-EE33BD4C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00346"/>
          </a:xfrm>
        </p:spPr>
        <p:txBody>
          <a:bodyPr/>
          <a:lstStyle/>
          <a:p>
            <a:r>
              <a:rPr lang="nl-NL" dirty="0"/>
              <a:t>Werkwijze VAC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FCDE9-CBBB-E19F-F1A0-C335B23C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31925"/>
          </a:xfrm>
        </p:spPr>
        <p:txBody>
          <a:bodyPr/>
          <a:lstStyle/>
          <a:p>
            <a:r>
              <a:rPr lang="en-US" dirty="0" err="1"/>
              <a:t>Actief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verzamelen</a:t>
            </a:r>
            <a:r>
              <a:rPr lang="en-US" dirty="0"/>
              <a:t> over </a:t>
            </a:r>
            <a:r>
              <a:rPr lang="en-US" dirty="0" err="1"/>
              <a:t>toekomstige</a:t>
            </a:r>
            <a:r>
              <a:rPr lang="en-US" dirty="0"/>
              <a:t> </a:t>
            </a:r>
            <a:r>
              <a:rPr lang="en-US" dirty="0" err="1"/>
              <a:t>bouwprojecten</a:t>
            </a:r>
            <a:endParaRPr lang="en-US" dirty="0"/>
          </a:p>
          <a:p>
            <a:r>
              <a:rPr lang="en-US" dirty="0" err="1"/>
              <a:t>Onderhouden</a:t>
            </a:r>
            <a:r>
              <a:rPr lang="en-US" dirty="0"/>
              <a:t> </a:t>
            </a:r>
            <a:r>
              <a:rPr lang="en-US" dirty="0" err="1"/>
              <a:t>contacten</a:t>
            </a:r>
            <a:r>
              <a:rPr lang="en-US" dirty="0"/>
              <a:t> met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partijen</a:t>
            </a:r>
            <a:endParaRPr lang="en-US" dirty="0"/>
          </a:p>
          <a:p>
            <a:r>
              <a:rPr lang="en-US" dirty="0" err="1"/>
              <a:t>Toetsen</a:t>
            </a:r>
            <a:r>
              <a:rPr lang="en-US" dirty="0"/>
              <a:t> bouw-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renovatieplannen</a:t>
            </a:r>
            <a:r>
              <a:rPr lang="en-US" dirty="0"/>
              <a:t> </a:t>
            </a:r>
            <a:r>
              <a:rPr lang="en-US" dirty="0" err="1"/>
              <a:t>adhv</a:t>
            </a:r>
            <a:r>
              <a:rPr lang="en-US" dirty="0"/>
              <a:t> de </a:t>
            </a:r>
            <a:r>
              <a:rPr lang="en-US" dirty="0" err="1"/>
              <a:t>woonkwaliteitwijzer</a:t>
            </a:r>
            <a:endParaRPr lang="en-US" dirty="0"/>
          </a:p>
          <a:p>
            <a:r>
              <a:rPr lang="en-US" dirty="0" err="1"/>
              <a:t>Opstellen</a:t>
            </a:r>
            <a:r>
              <a:rPr lang="en-US" dirty="0"/>
              <a:t> advise</a:t>
            </a:r>
          </a:p>
          <a:p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toelichting</a:t>
            </a:r>
            <a:endParaRPr lang="en-US" dirty="0"/>
          </a:p>
          <a:p>
            <a:r>
              <a:rPr lang="en-US" dirty="0" err="1"/>
              <a:t>Bouwbezoek</a:t>
            </a:r>
            <a:endParaRPr lang="en-US" dirty="0"/>
          </a:p>
          <a:p>
            <a:r>
              <a:rPr lang="en-US" dirty="0"/>
              <a:t>1x per 2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woonkwaliteitsonderzoek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55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FCD29C9-DD1C-0B8F-A4B1-2E53A05E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27" y="1408150"/>
            <a:ext cx="6957745" cy="33234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5E4A3EF-9E45-47DE-50F4-E8932D81B224}"/>
              </a:ext>
            </a:extLst>
          </p:cNvPr>
          <p:cNvSpPr txBox="1"/>
          <p:nvPr/>
        </p:nvSpPr>
        <p:spPr>
          <a:xfrm>
            <a:off x="805542" y="5318448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V.l.n.r. A.H.H. Mans-Bok (voorzitter), H.J. van Kommer, D.W. van der Meer, S.L. Bontenbal (secretaris), M.C.J. Hoogervorst, H. </a:t>
            </a:r>
            <a:r>
              <a:rPr lang="nl-NL" b="1" dirty="0" err="1"/>
              <a:t>Glissenaar</a:t>
            </a:r>
            <a:r>
              <a:rPr lang="nl-NL" b="1" dirty="0"/>
              <a:t>-de Weerd (penningmeester) en F.G. Beer.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DB545B-72BB-2268-219E-2F8EF6BBD61B}"/>
              </a:ext>
            </a:extLst>
          </p:cNvPr>
          <p:cNvSpPr txBox="1"/>
          <p:nvPr/>
        </p:nvSpPr>
        <p:spPr>
          <a:xfrm>
            <a:off x="3228451" y="539278"/>
            <a:ext cx="5735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Samenstelling VAC 2024</a:t>
            </a:r>
          </a:p>
        </p:txBody>
      </p:sp>
    </p:spTree>
    <p:extLst>
      <p:ext uri="{BB962C8B-B14F-4D97-AF65-F5344CB8AC3E}">
        <p14:creationId xmlns:p14="http://schemas.microsoft.com/office/powerpoint/2010/main" val="265852927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63</TotalTime>
  <Words>426</Words>
  <Application>Microsoft Office PowerPoint</Application>
  <PresentationFormat>Breedbeeld</PresentationFormat>
  <Paragraphs>73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Palatino Linotype</vt:lpstr>
      <vt:lpstr>Galerie</vt:lpstr>
      <vt:lpstr>Jaarverslag 2024</vt:lpstr>
      <vt:lpstr>Inhoud</vt:lpstr>
      <vt:lpstr>Adviezen 2024 6 projecten met in totaal 593 woningen.</vt:lpstr>
      <vt:lpstr>Knelpunten Toegankelijkheid</vt:lpstr>
      <vt:lpstr>Knelpunten Functionaliteit</vt:lpstr>
      <vt:lpstr>Doelstellingen VAC</vt:lpstr>
      <vt:lpstr>Werkwijze VAC</vt:lpstr>
      <vt:lpstr>Werkwijze VAC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Ria Hoogervorst</dc:creator>
  <cp:lastModifiedBy>Ria Hoogervorst</cp:lastModifiedBy>
  <cp:revision>1</cp:revision>
  <dcterms:created xsi:type="dcterms:W3CDTF">2025-06-05T12:52:14Z</dcterms:created>
  <dcterms:modified xsi:type="dcterms:W3CDTF">2025-06-05T13:55:55Z</dcterms:modified>
</cp:coreProperties>
</file>